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4" r:id="rId2"/>
    <p:sldId id="297" r:id="rId3"/>
    <p:sldId id="572" r:id="rId4"/>
    <p:sldId id="579" r:id="rId5"/>
    <p:sldId id="580" r:id="rId6"/>
    <p:sldId id="581" r:id="rId7"/>
    <p:sldId id="582" r:id="rId8"/>
    <p:sldId id="583" r:id="rId9"/>
    <p:sldId id="590" r:id="rId10"/>
    <p:sldId id="586" r:id="rId11"/>
    <p:sldId id="587" r:id="rId12"/>
    <p:sldId id="591" r:id="rId13"/>
    <p:sldId id="584" r:id="rId14"/>
    <p:sldId id="592" r:id="rId15"/>
    <p:sldId id="585" r:id="rId16"/>
    <p:sldId id="5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3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13 Convolutional neural networks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5343-9BA4-819E-4D9D-3604BF05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Convolution:</a:t>
            </a:r>
            <a:br>
              <a:rPr lang="en-US" dirty="0"/>
            </a:br>
            <a:r>
              <a:rPr lang="en-US" dirty="0"/>
              <a:t>inner product input with “kernel” </a:t>
            </a:r>
            <a:br>
              <a:rPr lang="en-US" dirty="0"/>
            </a:br>
            <a:r>
              <a:rPr lang="en-US" dirty="0"/>
              <a:t>at every possible offset</a:t>
            </a:r>
          </a:p>
        </p:txBody>
      </p:sp>
      <p:pic>
        <p:nvPicPr>
          <p:cNvPr id="4098" name="Picture 2" descr="Kernels (Filters) in convolutional neural network (CNN), Let's talk about  them. | by Rahul Kadam | CodeX | Medium">
            <a:extLst>
              <a:ext uri="{FF2B5EF4-FFF2-40B4-BE49-F238E27FC236}">
                <a16:creationId xmlns:a16="http://schemas.microsoft.com/office/drawing/2014/main" id="{427BDBE5-75B1-8082-3C5E-9F9FAE52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7" y="2163589"/>
            <a:ext cx="7461861" cy="31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7C4A3D-64BC-16D8-9A07-2F548E2AD5D6}"/>
              </a:ext>
            </a:extLst>
          </p:cNvPr>
          <p:cNvSpPr txBox="1">
            <a:spLocks/>
          </p:cNvSpPr>
          <p:nvPr/>
        </p:nvSpPr>
        <p:spPr>
          <a:xfrm>
            <a:off x="7640663" y="5532437"/>
            <a:ext cx="416387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Convolution kernels are usually much smaller than the input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4B58-F931-5848-079F-D95339BB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B63EA-B397-83F3-8AA0-1651800192A5}"/>
              </a:ext>
            </a:extLst>
          </p:cNvPr>
          <p:cNvSpPr/>
          <p:nvPr/>
        </p:nvSpPr>
        <p:spPr>
          <a:xfrm>
            <a:off x="363129" y="6308209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deeplizard.com</a:t>
            </a:r>
            <a:r>
              <a:rPr lang="en-US" dirty="0"/>
              <a:t>/resource/pavq7noze2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5E5C-7713-35B9-498B-74B44F95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6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9ABD0-1FAF-A859-0C9C-92A0DF94B580}"/>
              </a:ext>
            </a:extLst>
          </p:cNvPr>
          <p:cNvSpPr/>
          <p:nvPr/>
        </p:nvSpPr>
        <p:spPr>
          <a:xfrm>
            <a:off x="7076661" y="6308209"/>
            <a:ext cx="566785" cy="16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2406E-3B63-CD93-8F82-54581D51F1C3}"/>
              </a:ext>
            </a:extLst>
          </p:cNvPr>
          <p:cNvSpPr/>
          <p:nvPr/>
        </p:nvSpPr>
        <p:spPr>
          <a:xfrm>
            <a:off x="7076661" y="6471895"/>
            <a:ext cx="566785" cy="163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85829-5313-D252-0270-635FB96C2AC4}"/>
              </a:ext>
            </a:extLst>
          </p:cNvPr>
          <p:cNvSpPr/>
          <p:nvPr/>
        </p:nvSpPr>
        <p:spPr>
          <a:xfrm>
            <a:off x="7076661" y="6623941"/>
            <a:ext cx="566785" cy="163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4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1900-06CD-B7C2-67C3-3C180AB6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0AF1-3D18-6705-AEB3-B0ACBC8D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kernel/products are small, they can preserve most of the signal even after some distortions.</a:t>
            </a:r>
          </a:p>
          <a:p>
            <a:r>
              <a:rPr lang="en-US" dirty="0"/>
              <a:t>This will tend to make the solution that is found sensitive across a broader range of input variability   (generalization is good)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CAC3A-4489-548E-2C26-1F6F789B6F74}"/>
              </a:ext>
            </a:extLst>
          </p:cNvPr>
          <p:cNvSpPr/>
          <p:nvPr/>
        </p:nvSpPr>
        <p:spPr>
          <a:xfrm>
            <a:off x="2391904" y="467594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870FD-9377-4C8D-52DA-35AB4C07A90C}"/>
              </a:ext>
            </a:extLst>
          </p:cNvPr>
          <p:cNvSpPr/>
          <p:nvPr/>
        </p:nvSpPr>
        <p:spPr>
          <a:xfrm>
            <a:off x="1549830" y="441701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3B693-F200-613B-7660-A4DB3D24D10F}"/>
              </a:ext>
            </a:extLst>
          </p:cNvPr>
          <p:cNvSpPr/>
          <p:nvPr/>
        </p:nvSpPr>
        <p:spPr>
          <a:xfrm>
            <a:off x="1797803" y="467594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EA96D-F88B-A8F0-4E8F-5F18D8362CAE}"/>
              </a:ext>
            </a:extLst>
          </p:cNvPr>
          <p:cNvSpPr/>
          <p:nvPr/>
        </p:nvSpPr>
        <p:spPr>
          <a:xfrm>
            <a:off x="2097437" y="493370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DD991-5188-885C-5704-8FC5C3DBEE0C}"/>
              </a:ext>
            </a:extLst>
          </p:cNvPr>
          <p:cNvSpPr/>
          <p:nvPr/>
        </p:nvSpPr>
        <p:spPr>
          <a:xfrm>
            <a:off x="2345410" y="5181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3411F-FCD4-D8E5-4636-E84E2FEDFFCC}"/>
              </a:ext>
            </a:extLst>
          </p:cNvPr>
          <p:cNvSpPr/>
          <p:nvPr/>
        </p:nvSpPr>
        <p:spPr>
          <a:xfrm>
            <a:off x="2593383" y="540390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B48D3-E1EE-0D98-ED75-C6405D65BD84}"/>
              </a:ext>
            </a:extLst>
          </p:cNvPr>
          <p:cNvSpPr/>
          <p:nvPr/>
        </p:nvSpPr>
        <p:spPr>
          <a:xfrm>
            <a:off x="1802969" y="5181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6F110-7204-A8D5-60FF-7FE5545112E3}"/>
              </a:ext>
            </a:extLst>
          </p:cNvPr>
          <p:cNvSpPr/>
          <p:nvPr/>
        </p:nvSpPr>
        <p:spPr>
          <a:xfrm>
            <a:off x="1549829" y="542965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58F3B4-8BA1-19E3-752C-EE117DF11A02}"/>
              </a:ext>
            </a:extLst>
          </p:cNvPr>
          <p:cNvSpPr/>
          <p:nvPr/>
        </p:nvSpPr>
        <p:spPr>
          <a:xfrm>
            <a:off x="2645046" y="441701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A63D6-A7A4-CD13-622E-D3C2ADC12579}"/>
              </a:ext>
            </a:extLst>
          </p:cNvPr>
          <p:cNvSpPr/>
          <p:nvPr/>
        </p:nvSpPr>
        <p:spPr>
          <a:xfrm>
            <a:off x="2841356" y="563591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9E3C37-24F3-15CB-0D3A-231EA5BFCED9}"/>
              </a:ext>
            </a:extLst>
          </p:cNvPr>
          <p:cNvSpPr/>
          <p:nvPr/>
        </p:nvSpPr>
        <p:spPr>
          <a:xfrm>
            <a:off x="1301856" y="567762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87F5E-8075-2163-CFB7-1EAB61CFEC82}"/>
              </a:ext>
            </a:extLst>
          </p:cNvPr>
          <p:cNvSpPr/>
          <p:nvPr/>
        </p:nvSpPr>
        <p:spPr>
          <a:xfrm>
            <a:off x="1270858" y="416904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4B3230-04B6-4BAD-9F5B-03DED66CFF8B}"/>
              </a:ext>
            </a:extLst>
          </p:cNvPr>
          <p:cNvSpPr/>
          <p:nvPr/>
        </p:nvSpPr>
        <p:spPr>
          <a:xfrm>
            <a:off x="2893019" y="414602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8DCEE6-C420-B03A-FDAE-439934902F88}"/>
              </a:ext>
            </a:extLst>
          </p:cNvPr>
          <p:cNvSpPr/>
          <p:nvPr/>
        </p:nvSpPr>
        <p:spPr>
          <a:xfrm>
            <a:off x="5086020" y="470464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03DF7A-4D4A-577A-29F2-B62CB7887A15}"/>
              </a:ext>
            </a:extLst>
          </p:cNvPr>
          <p:cNvSpPr/>
          <p:nvPr/>
        </p:nvSpPr>
        <p:spPr>
          <a:xfrm>
            <a:off x="4032925" y="442882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E54CEC-6668-9961-934E-91C006AF7CC8}"/>
              </a:ext>
            </a:extLst>
          </p:cNvPr>
          <p:cNvSpPr/>
          <p:nvPr/>
        </p:nvSpPr>
        <p:spPr>
          <a:xfrm>
            <a:off x="4548519" y="470320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D426A8-7233-FB4B-5288-6400CAB7E6AE}"/>
              </a:ext>
            </a:extLst>
          </p:cNvPr>
          <p:cNvSpPr/>
          <p:nvPr/>
        </p:nvSpPr>
        <p:spPr>
          <a:xfrm>
            <a:off x="4814800" y="495261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0258B3-9685-ECBC-0893-03FA30869A7D}"/>
              </a:ext>
            </a:extLst>
          </p:cNvPr>
          <p:cNvSpPr/>
          <p:nvPr/>
        </p:nvSpPr>
        <p:spPr>
          <a:xfrm>
            <a:off x="5071707" y="521038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A6B9B1-5E9B-11E2-3920-567C06A0656D}"/>
              </a:ext>
            </a:extLst>
          </p:cNvPr>
          <p:cNvSpPr/>
          <p:nvPr/>
        </p:nvSpPr>
        <p:spPr>
          <a:xfrm>
            <a:off x="5571643" y="547225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4F917F-EEF9-4D87-93EA-BEACA0D9A790}"/>
              </a:ext>
            </a:extLst>
          </p:cNvPr>
          <p:cNvSpPr/>
          <p:nvPr/>
        </p:nvSpPr>
        <p:spPr>
          <a:xfrm>
            <a:off x="4548520" y="521038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14CF6F-8A63-6EA9-F9B9-659771E7B80C}"/>
              </a:ext>
            </a:extLst>
          </p:cNvPr>
          <p:cNvSpPr/>
          <p:nvPr/>
        </p:nvSpPr>
        <p:spPr>
          <a:xfrm>
            <a:off x="4529544" y="547225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CA347-916D-CF24-D7BC-6AE053DC05EC}"/>
              </a:ext>
            </a:extLst>
          </p:cNvPr>
          <p:cNvSpPr/>
          <p:nvPr/>
        </p:nvSpPr>
        <p:spPr>
          <a:xfrm>
            <a:off x="5086019" y="444687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788172-6CD8-46FE-8FFE-6CC84D10E564}"/>
              </a:ext>
            </a:extLst>
          </p:cNvPr>
          <p:cNvSpPr/>
          <p:nvPr/>
        </p:nvSpPr>
        <p:spPr>
          <a:xfrm>
            <a:off x="5824783" y="570427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E619C1-9746-1CE6-7847-FAA5A8A962F1}"/>
              </a:ext>
            </a:extLst>
          </p:cNvPr>
          <p:cNvSpPr/>
          <p:nvPr/>
        </p:nvSpPr>
        <p:spPr>
          <a:xfrm>
            <a:off x="4280898" y="572023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1B6FB3-FBAD-AA77-9764-2AA2E75DA9B1}"/>
              </a:ext>
            </a:extLst>
          </p:cNvPr>
          <p:cNvSpPr/>
          <p:nvPr/>
        </p:nvSpPr>
        <p:spPr>
          <a:xfrm>
            <a:off x="3758302" y="418084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85530-0078-ACA2-4434-AB40C1AB61CD}"/>
              </a:ext>
            </a:extLst>
          </p:cNvPr>
          <p:cNvSpPr/>
          <p:nvPr/>
        </p:nvSpPr>
        <p:spPr>
          <a:xfrm>
            <a:off x="5347579" y="419532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591C6-5B46-6121-CB76-D4298FD985CA}"/>
              </a:ext>
            </a:extLst>
          </p:cNvPr>
          <p:cNvSpPr/>
          <p:nvPr/>
        </p:nvSpPr>
        <p:spPr>
          <a:xfrm>
            <a:off x="7912513" y="471674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D05D9F-B240-A136-1CE1-F9473F57696F}"/>
              </a:ext>
            </a:extLst>
          </p:cNvPr>
          <p:cNvSpPr/>
          <p:nvPr/>
        </p:nvSpPr>
        <p:spPr>
          <a:xfrm>
            <a:off x="7070439" y="445781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B82BBE-3014-8F09-24B0-703FC52A6C62}"/>
              </a:ext>
            </a:extLst>
          </p:cNvPr>
          <p:cNvSpPr/>
          <p:nvPr/>
        </p:nvSpPr>
        <p:spPr>
          <a:xfrm>
            <a:off x="7318412" y="471674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09E51E-0B6F-95CB-FE7C-DAA6DEF8D1FE}"/>
              </a:ext>
            </a:extLst>
          </p:cNvPr>
          <p:cNvSpPr/>
          <p:nvPr/>
        </p:nvSpPr>
        <p:spPr>
          <a:xfrm>
            <a:off x="7618046" y="497450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2E19D7-2897-CC7E-8452-6404A3C43F3E}"/>
              </a:ext>
            </a:extLst>
          </p:cNvPr>
          <p:cNvSpPr/>
          <p:nvPr/>
        </p:nvSpPr>
        <p:spPr>
          <a:xfrm>
            <a:off x="7866019" y="522248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C29845-67A0-901A-D773-23980A720600}"/>
              </a:ext>
            </a:extLst>
          </p:cNvPr>
          <p:cNvSpPr/>
          <p:nvPr/>
        </p:nvSpPr>
        <p:spPr>
          <a:xfrm>
            <a:off x="8113992" y="544470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5EC1BF-8DAD-EEE8-9B11-4A0CEE911094}"/>
              </a:ext>
            </a:extLst>
          </p:cNvPr>
          <p:cNvSpPr/>
          <p:nvPr/>
        </p:nvSpPr>
        <p:spPr>
          <a:xfrm>
            <a:off x="7323578" y="522248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AB761C-5F98-32E6-9288-EE5D3BCA5CB0}"/>
              </a:ext>
            </a:extLst>
          </p:cNvPr>
          <p:cNvSpPr/>
          <p:nvPr/>
        </p:nvSpPr>
        <p:spPr>
          <a:xfrm>
            <a:off x="7070438" y="547045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87B0C3-91D3-688F-BEC7-06DE30186C61}"/>
              </a:ext>
            </a:extLst>
          </p:cNvPr>
          <p:cNvSpPr/>
          <p:nvPr/>
        </p:nvSpPr>
        <p:spPr>
          <a:xfrm>
            <a:off x="8165655" y="445781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F78DA7-B714-8BEA-E8C3-D14E9B66B323}"/>
              </a:ext>
            </a:extLst>
          </p:cNvPr>
          <p:cNvSpPr/>
          <p:nvPr/>
        </p:nvSpPr>
        <p:spPr>
          <a:xfrm>
            <a:off x="8361965" y="567671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3E6475-DE41-D249-EE0F-63FF27F9B244}"/>
              </a:ext>
            </a:extLst>
          </p:cNvPr>
          <p:cNvSpPr/>
          <p:nvPr/>
        </p:nvSpPr>
        <p:spPr>
          <a:xfrm>
            <a:off x="6822465" y="571842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2A0A67-9BD3-B066-2E11-933652D07D99}"/>
              </a:ext>
            </a:extLst>
          </p:cNvPr>
          <p:cNvSpPr/>
          <p:nvPr/>
        </p:nvSpPr>
        <p:spPr>
          <a:xfrm>
            <a:off x="6791467" y="420984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4EA7B-1649-FB8D-7AAF-D2B69D84CDFF}"/>
              </a:ext>
            </a:extLst>
          </p:cNvPr>
          <p:cNvSpPr/>
          <p:nvPr/>
        </p:nvSpPr>
        <p:spPr>
          <a:xfrm>
            <a:off x="8413628" y="418682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94A32F-9354-91BD-A00A-3A981064B509}"/>
              </a:ext>
            </a:extLst>
          </p:cNvPr>
          <p:cNvSpPr/>
          <p:nvPr/>
        </p:nvSpPr>
        <p:spPr>
          <a:xfrm>
            <a:off x="10606629" y="474544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0393B9-344A-3E87-F633-29C033D97399}"/>
              </a:ext>
            </a:extLst>
          </p:cNvPr>
          <p:cNvSpPr/>
          <p:nvPr/>
        </p:nvSpPr>
        <p:spPr>
          <a:xfrm>
            <a:off x="9553534" y="446962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71857A-F439-6CBB-7030-A8530471CEA1}"/>
              </a:ext>
            </a:extLst>
          </p:cNvPr>
          <p:cNvSpPr/>
          <p:nvPr/>
        </p:nvSpPr>
        <p:spPr>
          <a:xfrm>
            <a:off x="10069128" y="474400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045C92-76E1-5BCC-7CB6-1C4E75F2B181}"/>
              </a:ext>
            </a:extLst>
          </p:cNvPr>
          <p:cNvSpPr/>
          <p:nvPr/>
        </p:nvSpPr>
        <p:spPr>
          <a:xfrm>
            <a:off x="10335409" y="499341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F16F1C-7A08-4BEA-CD57-299CE5D05F55}"/>
              </a:ext>
            </a:extLst>
          </p:cNvPr>
          <p:cNvSpPr/>
          <p:nvPr/>
        </p:nvSpPr>
        <p:spPr>
          <a:xfrm>
            <a:off x="10592316" y="525118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E7728C-967A-4CEA-B849-8EEA25C7A85F}"/>
              </a:ext>
            </a:extLst>
          </p:cNvPr>
          <p:cNvSpPr/>
          <p:nvPr/>
        </p:nvSpPr>
        <p:spPr>
          <a:xfrm>
            <a:off x="11092252" y="551305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D3032F-62C7-ED6F-6BFF-023D070405F4}"/>
              </a:ext>
            </a:extLst>
          </p:cNvPr>
          <p:cNvSpPr/>
          <p:nvPr/>
        </p:nvSpPr>
        <p:spPr>
          <a:xfrm>
            <a:off x="10069129" y="525118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641ABE-6FDA-C7DC-9E95-479D368B1744}"/>
              </a:ext>
            </a:extLst>
          </p:cNvPr>
          <p:cNvSpPr/>
          <p:nvPr/>
        </p:nvSpPr>
        <p:spPr>
          <a:xfrm>
            <a:off x="10050153" y="551305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F19D99-7CA1-643F-1D23-1AEECDED311B}"/>
              </a:ext>
            </a:extLst>
          </p:cNvPr>
          <p:cNvSpPr/>
          <p:nvPr/>
        </p:nvSpPr>
        <p:spPr>
          <a:xfrm>
            <a:off x="10606628" y="4487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4341A3-8F41-59E5-F488-0ED22FCA106E}"/>
              </a:ext>
            </a:extLst>
          </p:cNvPr>
          <p:cNvSpPr/>
          <p:nvPr/>
        </p:nvSpPr>
        <p:spPr>
          <a:xfrm>
            <a:off x="11345392" y="574507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9D6097-3F1A-2626-3BC2-535C3B30AB4E}"/>
              </a:ext>
            </a:extLst>
          </p:cNvPr>
          <p:cNvSpPr/>
          <p:nvPr/>
        </p:nvSpPr>
        <p:spPr>
          <a:xfrm>
            <a:off x="9801507" y="576103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2AB353-AB48-2DA5-5AFE-16C2E968F625}"/>
              </a:ext>
            </a:extLst>
          </p:cNvPr>
          <p:cNvSpPr/>
          <p:nvPr/>
        </p:nvSpPr>
        <p:spPr>
          <a:xfrm>
            <a:off x="9278911" y="422165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4F7A91-11CC-B38F-454C-5ECB7D5C7F92}"/>
              </a:ext>
            </a:extLst>
          </p:cNvPr>
          <p:cNvSpPr/>
          <p:nvPr/>
        </p:nvSpPr>
        <p:spPr>
          <a:xfrm>
            <a:off x="10868188" y="423612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965A70-AD33-CC1D-FAA2-88A69CC557A3}"/>
              </a:ext>
            </a:extLst>
          </p:cNvPr>
          <p:cNvSpPr/>
          <p:nvPr/>
        </p:nvSpPr>
        <p:spPr>
          <a:xfrm>
            <a:off x="6772740" y="4186974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727CC6-B775-5F4B-41D0-F32358122E53}"/>
              </a:ext>
            </a:extLst>
          </p:cNvPr>
          <p:cNvSpPr/>
          <p:nvPr/>
        </p:nvSpPr>
        <p:spPr>
          <a:xfrm>
            <a:off x="7052131" y="4453474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D30499-DC48-FEDA-3D28-1E2B7F230C56}"/>
              </a:ext>
            </a:extLst>
          </p:cNvPr>
          <p:cNvSpPr/>
          <p:nvPr/>
        </p:nvSpPr>
        <p:spPr>
          <a:xfrm>
            <a:off x="7369343" y="4707411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18B50D-CFC0-48CA-26C2-9382C31B382F}"/>
              </a:ext>
            </a:extLst>
          </p:cNvPr>
          <p:cNvSpPr/>
          <p:nvPr/>
        </p:nvSpPr>
        <p:spPr>
          <a:xfrm>
            <a:off x="7608834" y="4961348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1BA779-D045-29BE-4B9A-155A7F4C5727}"/>
              </a:ext>
            </a:extLst>
          </p:cNvPr>
          <p:cNvSpPr/>
          <p:nvPr/>
        </p:nvSpPr>
        <p:spPr>
          <a:xfrm>
            <a:off x="7849259" y="5215285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4EDA622-239A-0B62-4FCD-DAA5F6B035CA}"/>
              </a:ext>
            </a:extLst>
          </p:cNvPr>
          <p:cNvSpPr/>
          <p:nvPr/>
        </p:nvSpPr>
        <p:spPr>
          <a:xfrm>
            <a:off x="8088161" y="5397935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74D49-59FB-F9E0-04BF-5F41C7015BA1}"/>
              </a:ext>
            </a:extLst>
          </p:cNvPr>
          <p:cNvSpPr/>
          <p:nvPr/>
        </p:nvSpPr>
        <p:spPr>
          <a:xfrm>
            <a:off x="9274167" y="4199536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EB659E-1006-A7ED-5CC9-49C1E831BCE8}"/>
              </a:ext>
            </a:extLst>
          </p:cNvPr>
          <p:cNvSpPr/>
          <p:nvPr/>
        </p:nvSpPr>
        <p:spPr>
          <a:xfrm>
            <a:off x="10085281" y="4735652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3DA9F7-D060-4EA7-DC8D-6A8B7609DD1C}"/>
              </a:ext>
            </a:extLst>
          </p:cNvPr>
          <p:cNvSpPr/>
          <p:nvPr/>
        </p:nvSpPr>
        <p:spPr>
          <a:xfrm>
            <a:off x="10342179" y="4991977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397247-479E-DF27-B0CB-BE2AB9FE8F3F}"/>
              </a:ext>
            </a:extLst>
          </p:cNvPr>
          <p:cNvSpPr/>
          <p:nvPr/>
        </p:nvSpPr>
        <p:spPr>
          <a:xfrm>
            <a:off x="11065991" y="5499157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856C1-A86A-53C2-F83F-102A446E3A40}"/>
              </a:ext>
            </a:extLst>
          </p:cNvPr>
          <p:cNvSpPr/>
          <p:nvPr/>
        </p:nvSpPr>
        <p:spPr>
          <a:xfrm>
            <a:off x="3372044" y="647660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08F876-5C08-9017-C500-2813149B70B9}"/>
              </a:ext>
            </a:extLst>
          </p:cNvPr>
          <p:cNvSpPr/>
          <p:nvPr/>
        </p:nvSpPr>
        <p:spPr>
          <a:xfrm>
            <a:off x="3097421" y="622863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8663BF-FE50-82A3-8BAB-CC803418C34B}"/>
              </a:ext>
            </a:extLst>
          </p:cNvPr>
          <p:cNvSpPr/>
          <p:nvPr/>
        </p:nvSpPr>
        <p:spPr>
          <a:xfrm>
            <a:off x="3092677" y="6206521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64F-4915-5C48-4481-B132BE2A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fully-connected, use an ensemble of (initially random-kernel) convolution layers</a:t>
            </a:r>
          </a:p>
        </p:txBody>
      </p:sp>
      <p:pic>
        <p:nvPicPr>
          <p:cNvPr id="2052" name="Picture 4" descr="Convolutional Neural Networks (CNN) in a Brief - DEV Community">
            <a:extLst>
              <a:ext uri="{FF2B5EF4-FFF2-40B4-BE49-F238E27FC236}">
                <a16:creationId xmlns:a16="http://schemas.microsoft.com/office/drawing/2014/main" id="{77DED6EF-45F1-7E5E-0031-A67C6093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725"/>
            <a:ext cx="12192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4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C7B-1862-A47A-B3F9-3D2E5F1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virtues: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3CE8-FE06-C9A6-18B0-935B513E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Enforces </a:t>
            </a:r>
            <a:r>
              <a:rPr lang="en-US" b="1" dirty="0"/>
              <a:t>sparse connectivity </a:t>
            </a:r>
            <a:r>
              <a:rPr lang="en-US" dirty="0"/>
              <a:t>on input layers ( this makes the layers easier to train)</a:t>
            </a:r>
          </a:p>
          <a:p>
            <a:r>
              <a:rPr lang="en-US" b="1" dirty="0"/>
              <a:t>Parameter sharing</a:t>
            </a:r>
            <a:r>
              <a:rPr lang="en-US" dirty="0"/>
              <a:t>: Weights in the input layers have effects on / can benefit / can benefit from data in the entire image; patterns learned in one part of the image will trigger the same neurons shifted to other parts of the image</a:t>
            </a:r>
          </a:p>
          <a:p>
            <a:r>
              <a:rPr lang="en-US" b="1" dirty="0"/>
              <a:t>Equivariance</a:t>
            </a:r>
            <a:r>
              <a:rPr lang="en-US" dirty="0"/>
              <a:t> (symmetry preservation): Signals shifted by translations will trigger the same neurons because of the math, not because they have been trained to do 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9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Later layers use results of convolution. </a:t>
            </a:r>
            <a:br>
              <a:rPr lang="en-US" dirty="0"/>
            </a:br>
            <a:r>
              <a:rPr lang="en-US" dirty="0"/>
              <a:t>Convolution kernels are subject to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Handful of other resolution-manipulating operations used along with convolution layers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FA6B-C0EC-42C5-FA77-4CA6F875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B03D344D-026D-E95E-DAAE-96229509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8" y="116237"/>
            <a:ext cx="11633714" cy="63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attack is to add nonlinearity + layers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795674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" pitchFamily="2" charset="0"/>
              </a:rPr>
              <a:t>f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93833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3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 t="-15217" b="-26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526596" y="4257695"/>
            <a:ext cx="26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48B1B-4D96-8375-AA9A-F58957B68B56}"/>
              </a:ext>
            </a:extLst>
          </p:cNvPr>
          <p:cNvCxnSpPr>
            <a:cxnSpLocks/>
          </p:cNvCxnSpPr>
          <p:nvPr/>
        </p:nvCxnSpPr>
        <p:spPr>
          <a:xfrm>
            <a:off x="5461596" y="4231714"/>
            <a:ext cx="26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C1BBAD3-859F-0502-4EB9-B4ED9E504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6352" y="2034054"/>
                <a:ext cx="5257801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z = 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 X      (implied sum over 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f(z)        (activation function)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 = </a:t>
                </a:r>
                <a:r>
                  <a:rPr lang="en-US" dirty="0" err="1">
                    <a:latin typeface="Times" pitchFamily="2" charset="0"/>
                  </a:rPr>
                  <a:t>Σ</a:t>
                </a:r>
                <a:r>
                  <a:rPr lang="en-US" baseline="-25000" dirty="0">
                    <a:latin typeface="Times" pitchFamily="2" charset="0"/>
                  </a:rPr>
                  <a:t>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– y)</a:t>
                </a:r>
                <a:r>
                  <a:rPr lang="en-US" baseline="30000" dirty="0"/>
                  <a:t>2  </a:t>
                </a:r>
                <a:r>
                  <a:rPr lang="en-US" dirty="0"/>
                  <a:t>(implied sum over n)</a:t>
                </a:r>
              </a:p>
              <a:p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w = argmax </a:t>
                </a:r>
                <a:r>
                  <a:rPr lang="en-US" baseline="-25000" dirty="0"/>
                  <a:t>w</a:t>
                </a:r>
                <a:r>
                  <a:rPr lang="en-US" dirty="0"/>
                  <a:t>  L( X, Y)  </a:t>
                </a: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C1BBAD3-859F-0502-4EB9-B4ED9E504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52" y="2034054"/>
                <a:ext cx="5257801" cy="5032375"/>
              </a:xfrm>
              <a:prstGeom prst="rect">
                <a:avLst/>
              </a:prstGeom>
              <a:blipFill>
                <a:blip r:embed="rId3"/>
                <a:stretch>
                  <a:fillRect l="-2410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perceptron: Each ”neuron” applies a weighted sum + activation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; linear or off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68A7E9-4936-F43C-6DFA-6E35D3F536AF}"/>
              </a:ext>
            </a:extLst>
          </p:cNvPr>
          <p:cNvCxnSpPr>
            <a:cxnSpLocks/>
          </p:cNvCxnSpPr>
          <p:nvPr/>
        </p:nvCxnSpPr>
        <p:spPr>
          <a:xfrm flipV="1">
            <a:off x="9101231" y="4459099"/>
            <a:ext cx="2165132" cy="15240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D07503-B833-8F54-4238-43B9750263A9}"/>
              </a:ext>
            </a:extLst>
          </p:cNvPr>
          <p:cNvCxnSpPr>
            <a:cxnSpLocks/>
          </p:cNvCxnSpPr>
          <p:nvPr/>
        </p:nvCxnSpPr>
        <p:spPr>
          <a:xfrm>
            <a:off x="6972086" y="5982299"/>
            <a:ext cx="212914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32" y="333867"/>
            <a:ext cx="112339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Sigmoid and tanh activation functions:</a:t>
            </a:r>
            <a:br>
              <a:rPr lang="en-US" dirty="0"/>
            </a:br>
            <a:r>
              <a:rPr lang="en-US" dirty="0"/>
              <a:t>some of the nodes saturate high, some saturate 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70E62A5-C510-DEEF-774E-AFB5D62AF103}"/>
              </a:ext>
            </a:extLst>
          </p:cNvPr>
          <p:cNvSpPr/>
          <p:nvPr/>
        </p:nvSpPr>
        <p:spPr>
          <a:xfrm>
            <a:off x="6096000" y="4665909"/>
            <a:ext cx="6082748" cy="1473596"/>
          </a:xfrm>
          <a:custGeom>
            <a:avLst/>
            <a:gdLst>
              <a:gd name="connsiteX0" fmla="*/ 0 w 6082748"/>
              <a:gd name="connsiteY0" fmla="*/ 1461063 h 1473596"/>
              <a:gd name="connsiteX1" fmla="*/ 1457740 w 6082748"/>
              <a:gd name="connsiteY1" fmla="*/ 1288785 h 1473596"/>
              <a:gd name="connsiteX2" fmla="*/ 3432313 w 6082748"/>
              <a:gd name="connsiteY2" fmla="*/ 175602 h 1473596"/>
              <a:gd name="connsiteX3" fmla="*/ 6082748 w 6082748"/>
              <a:gd name="connsiteY3" fmla="*/ 3324 h 14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2748" h="1473596">
                <a:moveTo>
                  <a:pt x="0" y="1461063"/>
                </a:moveTo>
                <a:cubicBezTo>
                  <a:pt x="442844" y="1482045"/>
                  <a:pt x="885688" y="1503028"/>
                  <a:pt x="1457740" y="1288785"/>
                </a:cubicBezTo>
                <a:cubicBezTo>
                  <a:pt x="2029792" y="1074542"/>
                  <a:pt x="2661478" y="389845"/>
                  <a:pt x="3432313" y="175602"/>
                </a:cubicBezTo>
                <a:cubicBezTo>
                  <a:pt x="4203148" y="-38641"/>
                  <a:pt x="6082748" y="3324"/>
                  <a:pt x="6082748" y="3324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8B21E9-ED15-2DAD-07EF-97E8EBC99195}"/>
              </a:ext>
            </a:extLst>
          </p:cNvPr>
          <p:cNvCxnSpPr/>
          <p:nvPr/>
        </p:nvCxnSpPr>
        <p:spPr>
          <a:xfrm flipV="1">
            <a:off x="10402957" y="4675197"/>
            <a:ext cx="1737403" cy="47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19C158-875D-9E1D-57E2-8AF5F8DDDBFE}"/>
              </a:ext>
            </a:extLst>
          </p:cNvPr>
          <p:cNvCxnSpPr/>
          <p:nvPr/>
        </p:nvCxnSpPr>
        <p:spPr>
          <a:xfrm flipV="1">
            <a:off x="5240446" y="6139505"/>
            <a:ext cx="1737403" cy="4771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79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7FD1-D4A8-39C1-D04F-5529BBB9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learning all the weights is hard</a:t>
            </a:r>
          </a:p>
        </p:txBody>
      </p:sp>
      <p:pic>
        <p:nvPicPr>
          <p:cNvPr id="1025" name="Picture 1" descr="page1image21404992">
            <a:extLst>
              <a:ext uri="{FF2B5EF4-FFF2-40B4-BE49-F238E27FC236}">
                <a16:creationId xmlns:a16="http://schemas.microsoft.com/office/drawing/2014/main" id="{DABEBA43-9939-2F84-4933-C2F5665EC4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3" y="1445923"/>
            <a:ext cx="6359694" cy="528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372F45-05A3-67EB-7992-E4655589B2F7}"/>
              </a:ext>
            </a:extLst>
          </p:cNvPr>
          <p:cNvSpPr/>
          <p:nvPr/>
        </p:nvSpPr>
        <p:spPr>
          <a:xfrm>
            <a:off x="7489758" y="6086567"/>
            <a:ext cx="4488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Li et al. </a:t>
            </a:r>
            <a:r>
              <a:rPr lang="en-US" dirty="0" err="1"/>
              <a:t>NeurIPS</a:t>
            </a:r>
            <a:r>
              <a:rPr lang="en-US" dirty="0"/>
              <a:t> 2018 </a:t>
            </a:r>
            <a:endParaRPr lang="en-US" dirty="0">
              <a:latin typeface="NimbusRomNo9L"/>
            </a:endParaRPr>
          </a:p>
          <a:p>
            <a:r>
              <a:rPr lang="en-US" dirty="0">
                <a:latin typeface="NimbusRomNo9L"/>
              </a:rPr>
              <a:t>Visualizing the Loss Landscape of Neural 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2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2BFC-1ACC-A73E-454A-9F0CA5F9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657A-6DD6-39A5-6485-6BE39243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8"/>
            <a:ext cx="12192000" cy="68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359C-5752-93D9-FD84-893D1FC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C5EE5-A79B-A285-D136-EF46DE2A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05043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fully-connected input layer does not “know” anything about pixel adjacency, except through the correlation of adjacent pixels in the design matrix X</a:t>
            </a:r>
          </a:p>
          <a:p>
            <a:pPr marL="0" indent="0">
              <a:buNone/>
            </a:pPr>
            <a:r>
              <a:rPr lang="en-US" dirty="0"/>
              <a:t>The neural network has to learn everything that it will ever know about geometry from scratch.</a:t>
            </a:r>
          </a:p>
          <a:p>
            <a:pPr marL="0" indent="0">
              <a:buNone/>
            </a:pPr>
            <a:r>
              <a:rPr lang="en-US" dirty="0"/>
              <a:t>“Convolutional networks are simply neural networks that use convolution in place of general matrix multiplication in at least one of their layers. “  - Ian Goodfellow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B1F30-8DC7-BF89-6F71-2DC1BAC7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22" y="1825625"/>
            <a:ext cx="3899115" cy="27221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8C5595-D91A-9190-A121-5EC60EA7FDBA}"/>
              </a:ext>
            </a:extLst>
          </p:cNvPr>
          <p:cNvSpPr txBox="1">
            <a:spLocks/>
          </p:cNvSpPr>
          <p:nvPr/>
        </p:nvSpPr>
        <p:spPr>
          <a:xfrm>
            <a:off x="7888636" y="4697304"/>
            <a:ext cx="4163878" cy="1966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limits the complexity of some of the early layers while exploiting symmetries (locality) in the input domain.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3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8154</TotalTime>
  <Words>652</Words>
  <Application>Microsoft Macintosh PowerPoint</Application>
  <PresentationFormat>Widescreen</PresentationFormat>
  <Paragraphs>127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NimbusRomNo9L</vt:lpstr>
      <vt:lpstr>Times</vt:lpstr>
      <vt:lpstr>Office Theme</vt:lpstr>
      <vt:lpstr>DATA221 Intro Machine Learning 13 Convolutional neural networks</vt:lpstr>
      <vt:lpstr>Office hours reminder</vt:lpstr>
      <vt:lpstr>Another attack is to add nonlinearity + layers</vt:lpstr>
      <vt:lpstr>Multilayer perceptron: Each ”neuron” applies a weighted sum + activation function</vt:lpstr>
      <vt:lpstr>ReLu activation ; linear or off</vt:lpstr>
      <vt:lpstr>Sigmoid and tanh activation functions: some of the nodes saturate high, some saturate low</vt:lpstr>
      <vt:lpstr>Randomly learning all the weights is hard</vt:lpstr>
      <vt:lpstr>PowerPoint Presentation</vt:lpstr>
      <vt:lpstr>Convolutional Neural Networks</vt:lpstr>
      <vt:lpstr>Convolution: inner product input with “kernel”  at every possible offset</vt:lpstr>
      <vt:lpstr>PowerPoint Presentation</vt:lpstr>
      <vt:lpstr>Kernel activation</vt:lpstr>
      <vt:lpstr>Instead of fully-connected, use an ensemble of (initially random-kernel) convolution layers</vt:lpstr>
      <vt:lpstr>CNN virtues:</vt:lpstr>
      <vt:lpstr>Later layers use results of convolution.  Convolution kernels are subject to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13</cp:revision>
  <dcterms:created xsi:type="dcterms:W3CDTF">2022-04-12T13:09:29Z</dcterms:created>
  <dcterms:modified xsi:type="dcterms:W3CDTF">2023-02-10T15:27:56Z</dcterms:modified>
</cp:coreProperties>
</file>